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Old Standard TT"/>
      <p:regular r:id="rId17"/>
      <p:bold r:id="rId18"/>
      <p:italic r:id="rId19"/>
    </p:embeddedFont>
    <p:embeddedFont>
      <p:font typeface="Roboto Mon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3A7EA89-A2EB-4007-866D-FC07F343E5EA}">
  <a:tblStyle styleId="{53A7EA89-A2EB-4007-866D-FC07F343E5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-regular.fntdata"/><Relationship Id="rId11" Type="http://schemas.openxmlformats.org/officeDocument/2006/relationships/slide" Target="slides/slide5.xml"/><Relationship Id="rId22" Type="http://schemas.openxmlformats.org/officeDocument/2006/relationships/font" Target="fonts/RobotoMono-italic.fntdata"/><Relationship Id="rId10" Type="http://schemas.openxmlformats.org/officeDocument/2006/relationships/slide" Target="slides/slide4.xml"/><Relationship Id="rId21" Type="http://schemas.openxmlformats.org/officeDocument/2006/relationships/font" Target="fonts/RobotoMono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RobotoMon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OldStandardTT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OldStandardTT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OldStandardT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bb91009976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bb9100997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21e93ff3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21e93ff3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Real-world analogy.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>
                <a:solidFill>
                  <a:schemeClr val="dk1"/>
                </a:solidFill>
              </a:rPr>
              <a:t>Synchronous:</a:t>
            </a:r>
            <a:r>
              <a:rPr lang="es">
                <a:solidFill>
                  <a:schemeClr val="dk1"/>
                </a:solidFill>
              </a:rPr>
              <a:t> You stand at a coffee shop counter and stare at the barista until your latte is done. You can't check your phone; you are "blocked." (This is a long loop on the Main Thread that freezes the game).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>
                <a:solidFill>
                  <a:schemeClr val="dk1"/>
                </a:solidFill>
              </a:rPr>
              <a:t>Coroutine:</a:t>
            </a:r>
            <a:r>
              <a:rPr lang="es">
                <a:solidFill>
                  <a:schemeClr val="dk1"/>
                </a:solidFill>
              </a:rPr>
              <a:t> You check back every few seconds to see if the latte is ready. You are doing other things, but you are still tied to the shop's schedule.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>
                <a:solidFill>
                  <a:schemeClr val="dk1"/>
                </a:solidFill>
              </a:rPr>
              <a:t>Async/Await:</a:t>
            </a:r>
            <a:r>
              <a:rPr lang="es">
                <a:solidFill>
                  <a:schemeClr val="dk1"/>
                </a:solidFill>
              </a:rPr>
              <a:t> You get a buzzer. You go sit down, work on your laptop, and the moment the buzzer vibrates (the Task completes), you pick up exactly where you left off.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921e93ff32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921e93ff32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921e93ff32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921e93ff32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</a:rPr>
              <a:t>Avoid the "Thread" Trap:</a:t>
            </a:r>
            <a:r>
              <a:rPr lang="es">
                <a:solidFill>
                  <a:schemeClr val="dk1"/>
                </a:solidFill>
              </a:rPr>
              <a:t> Clarify that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</a:t>
            </a:r>
            <a:r>
              <a:rPr lang="es">
                <a:solidFill>
                  <a:schemeClr val="dk1"/>
                </a:solidFill>
              </a:rPr>
              <a:t> does not always mean "New Thread." Most Unity web requests or delays stay on the Main Thread but use a "non-blocking" wait.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</a:rPr>
              <a:t>The Return Value Revolution:</a:t>
            </a:r>
            <a:r>
              <a:rPr lang="es">
                <a:solidFill>
                  <a:schemeClr val="dk1"/>
                </a:solidFill>
              </a:rPr>
              <a:t> Highlight that Coroutines cannot easily return data (you need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Action&lt;T&gt;</a:t>
            </a:r>
            <a:r>
              <a:rPr lang="es">
                <a:solidFill>
                  <a:schemeClr val="dk1"/>
                </a:solidFill>
              </a:rPr>
              <a:t> callbacks). Tasks return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Task&lt;T&gt;</a:t>
            </a:r>
            <a:r>
              <a:rPr lang="es">
                <a:solidFill>
                  <a:schemeClr val="dk1"/>
                </a:solidFill>
              </a:rPr>
              <a:t>, making code look like standard synchronous logic: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var data = await DownloadData();</a:t>
            </a:r>
            <a:r>
              <a:rPr lang="e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b5cec0dfa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b5cec0df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</a:rPr>
              <a:t>The "One Rule to Rule Them All": </a:t>
            </a: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void</a:t>
            </a:r>
            <a:r>
              <a:rPr b="1" lang="es">
                <a:solidFill>
                  <a:schemeClr val="dk1"/>
                </a:solidFill>
              </a:rPr>
              <a:t> vs </a:t>
            </a: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Task</a:t>
            </a:r>
            <a:r>
              <a:rPr lang="es">
                <a:solidFill>
                  <a:schemeClr val="dk1"/>
                </a:solidFill>
              </a:rPr>
              <a:t> You must emphasize this distinction immediately, or they will write buggy code.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Task</a:t>
            </a:r>
            <a:r>
              <a:rPr lang="es">
                <a:solidFill>
                  <a:schemeClr val="dk1"/>
                </a:solidFill>
              </a:rPr>
              <a:t>: The standard. Use this for 99% of your methods. It allows the caller to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await</a:t>
            </a:r>
            <a:r>
              <a:rPr lang="es">
                <a:solidFill>
                  <a:schemeClr val="dk1"/>
                </a:solidFill>
              </a:rPr>
              <a:t> it and catch errors.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void</a:t>
            </a:r>
            <a:r>
              <a:rPr lang="es">
                <a:solidFill>
                  <a:schemeClr val="dk1"/>
                </a:solidFill>
              </a:rPr>
              <a:t>: </a:t>
            </a:r>
            <a:r>
              <a:rPr b="1" lang="es">
                <a:solidFill>
                  <a:schemeClr val="dk1"/>
                </a:solidFill>
              </a:rPr>
              <a:t>The Danger Zone.</a:t>
            </a:r>
            <a:r>
              <a:rPr lang="es">
                <a:solidFill>
                  <a:schemeClr val="dk1"/>
                </a:solidFill>
              </a:rPr>
              <a:t> Only use this for </a:t>
            </a:r>
            <a:r>
              <a:rPr b="1" lang="es">
                <a:solidFill>
                  <a:schemeClr val="dk1"/>
                </a:solidFill>
              </a:rPr>
              <a:t>Event Handlers</a:t>
            </a:r>
            <a:r>
              <a:rPr lang="es">
                <a:solidFill>
                  <a:schemeClr val="dk1"/>
                </a:solidFill>
              </a:rPr>
              <a:t> (like Unity Lifecycle methods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Start</a:t>
            </a:r>
            <a:r>
              <a:rPr lang="es">
                <a:solidFill>
                  <a:schemeClr val="dk1"/>
                </a:solidFill>
              </a:rPr>
              <a:t>,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Update</a:t>
            </a:r>
            <a:r>
              <a:rPr lang="es">
                <a:solidFill>
                  <a:schemeClr val="dk1"/>
                </a:solidFill>
              </a:rPr>
              <a:t> or UI Buttons).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i="1" lang="es">
                <a:solidFill>
                  <a:schemeClr val="dk1"/>
                </a:solidFill>
              </a:rPr>
              <a:t>Why?</a:t>
            </a:r>
            <a:r>
              <a:rPr lang="es">
                <a:solidFill>
                  <a:schemeClr val="dk1"/>
                </a:solidFill>
              </a:rPr>
              <a:t> If an </a:t>
            </a:r>
            <a:r>
              <a:rPr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void</a:t>
            </a:r>
            <a:r>
              <a:rPr lang="es">
                <a:solidFill>
                  <a:schemeClr val="dk1"/>
                </a:solidFill>
              </a:rPr>
              <a:t> method crashes, the exception is often swallowed or crashes the app without a stack trace. 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5cec0dfa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5cec0dfa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82dcdfb7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82dcdfb7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82dcdfb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82dcdfb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b9100997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b9100997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Async development with Unity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 </a:t>
            </a:r>
            <a:r>
              <a:rPr lang="es"/>
              <a:t>approach</a:t>
            </a:r>
            <a:r>
              <a:rPr lang="es"/>
              <a:t> to async development by Javier Peña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MVP</a:t>
            </a: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600125" y="1231825"/>
            <a:ext cx="3459300" cy="3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300">
                <a:solidFill>
                  <a:schemeClr val="dk1"/>
                </a:solidFill>
              </a:rPr>
              <a:t>1. The Concept Diagram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 sz="1100">
                <a:solidFill>
                  <a:schemeClr val="dk1"/>
                </a:solidFill>
              </a:rPr>
              <a:t>VIEW (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MonoBehaviour</a:t>
            </a:r>
            <a:r>
              <a:rPr b="1" lang="es" sz="1100">
                <a:solidFill>
                  <a:schemeClr val="dk1"/>
                </a:solidFill>
              </a:rPr>
              <a:t>):</a:t>
            </a:r>
            <a:r>
              <a:rPr lang="es" sz="1100">
                <a:solidFill>
                  <a:schemeClr val="dk1"/>
                </a:solidFill>
              </a:rPr>
              <a:t> Handles UI references, Input, and </a:t>
            </a:r>
            <a:r>
              <a:rPr b="1" lang="es" sz="1100">
                <a:solidFill>
                  <a:schemeClr val="dk1"/>
                </a:solidFill>
              </a:rPr>
              <a:t>Lifecycle (Cancellation)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 sz="1100">
                <a:solidFill>
                  <a:schemeClr val="dk1"/>
                </a:solidFill>
              </a:rPr>
              <a:t>PRESENTER (Pure C#):</a:t>
            </a:r>
            <a:r>
              <a:rPr lang="es" sz="1100">
                <a:solidFill>
                  <a:schemeClr val="dk1"/>
                </a:solidFill>
              </a:rPr>
              <a:t> Orchestrates the Logic. "Show Loading" → "Call Service" → "Update UI".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s" sz="1100">
                <a:solidFill>
                  <a:schemeClr val="dk1"/>
                </a:solidFill>
              </a:rPr>
              <a:t>MODEL (Service):</a:t>
            </a:r>
            <a:r>
              <a:rPr lang="es" sz="1100">
                <a:solidFill>
                  <a:schemeClr val="dk1"/>
                </a:solidFill>
              </a:rPr>
              <a:t> Pure Async Data fetching.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952500" y="4090225"/>
            <a:ext cx="72390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4" name="Google Shape;124;p22" title="1_47DdPCXOY6Kdc4nZuoA9dQ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226" y="1282175"/>
            <a:ext cx="3683250" cy="294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Async Mindset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"Waiting vs. Blocking"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Synchronous</a:t>
            </a:r>
            <a:r>
              <a:rPr lang="es"/>
              <a:t>: The task blocks the main thread.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Coroutine</a:t>
            </a:r>
            <a:r>
              <a:rPr lang="es"/>
              <a:t>: Checking every </a:t>
            </a:r>
            <a:r>
              <a:rPr lang="es"/>
              <a:t>chunk</a:t>
            </a:r>
            <a:r>
              <a:rPr lang="es"/>
              <a:t> of time if a task is done.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Async/Await</a:t>
            </a:r>
            <a:r>
              <a:rPr lang="es"/>
              <a:t>: Gets notify when the task is completed.</a:t>
            </a:r>
            <a:endParaRPr/>
          </a:p>
        </p:txBody>
      </p:sp>
      <p:pic>
        <p:nvPicPr>
          <p:cNvPr descr="a man in a blue sweater is standing in front of a coffee maker (proporcionado por Tenor)"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750" y="681513"/>
            <a:ext cx="2831560" cy="37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Async Mindset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"Frame-Based" vs. "Task-Based" Paradigm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Coroutines </a:t>
            </a:r>
            <a:r>
              <a:rPr lang="es"/>
              <a:t>are sequential interruptions. They say: "Stop here, let the engine render a frame, then come back to this exact line."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oroutineTimeli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30918"/>
            <a:ext cx="9144002" cy="130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TaskTime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39177"/>
            <a:ext cx="9144000" cy="114474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Tasks </a:t>
            </a:r>
            <a:r>
              <a:rPr lang="es"/>
              <a:t>are promises of completion. They say: "Start this operation. I don't care how many frames it takes or what thread it runs on; just notify me when the result is ready."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Async Mindset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"Ghost in the Machine" (The Danger)</a:t>
            </a:r>
            <a:endParaRPr b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Coroutines </a:t>
            </a:r>
            <a:r>
              <a:rPr lang="es"/>
              <a:t>are tied to a MonoBehaviour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s"/>
              <a:t>Tasks </a:t>
            </a:r>
            <a:r>
              <a:rPr lang="es"/>
              <a:t>are tied to the C# Runtime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/>
              <a:t>The Golden Rule</a:t>
            </a:r>
            <a:r>
              <a:rPr lang="es"/>
              <a:t>: "In Unity, an Async Task without a CancellationToken is a memory leak waiting to happen."</a:t>
            </a:r>
            <a:endParaRPr/>
          </a:p>
        </p:txBody>
      </p:sp>
      <p:pic>
        <p:nvPicPr>
          <p:cNvPr descr="a bunch of windows that say error fail ok (proporcionado por Tenor)"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3525" y="681513"/>
            <a:ext cx="4048767" cy="3780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Syntax</a:t>
            </a:r>
            <a:endParaRPr/>
          </a:p>
        </p:txBody>
      </p:sp>
      <p:graphicFrame>
        <p:nvGraphicFramePr>
          <p:cNvPr id="89" name="Google Shape;89;p17"/>
          <p:cNvGraphicFramePr/>
          <p:nvPr/>
        </p:nvGraphicFramePr>
        <p:xfrm>
          <a:off x="952500" y="1326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{53A7EA89-A2EB-4007-866D-FC07F343E5EA}</a:tableStyleId>
              </a:tblPr>
              <a:tblGrid>
                <a:gridCol w="2413000"/>
                <a:gridCol w="2413000"/>
                <a:gridCol w="2413000"/>
              </a:tblGrid>
              <a:tr h="49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Concept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Coroutine (IEnumerator)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Async (async Task)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49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Signature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IEnumerator MyMethod()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async Task MyMethod()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7010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Pause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yield return new WaitForSeconds(1f);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await Task.Delay(1000);</a:t>
                      </a:r>
                      <a:r>
                        <a:rPr lang="es" sz="1100"/>
                        <a:t> </a:t>
                      </a:r>
                      <a:r>
                        <a:rPr i="1" lang="es" sz="1100"/>
                        <a:t>(Note: ms)</a:t>
                      </a:r>
                      <a:endParaRPr i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491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Wait for Other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yield return StartCoroutine(Other());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await Other();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511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Return Value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/>
                        <a:t>❌ (Callbacks required)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return myValue;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511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Error Handling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/>
                        <a:t>❌ (Stops silently)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try { ... } catch (Exception e) { ... }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90" name="Google Shape;90;p17"/>
          <p:cNvSpPr txBox="1"/>
          <p:nvPr/>
        </p:nvSpPr>
        <p:spPr>
          <a:xfrm>
            <a:off x="952650" y="4564100"/>
            <a:ext cx="72390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void</a:t>
            </a:r>
            <a:r>
              <a:rPr b="1" lang="es" sz="1100">
                <a:solidFill>
                  <a:schemeClr val="dk1"/>
                </a:solidFill>
              </a:rPr>
              <a:t> vs 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Task </a:t>
            </a: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 Which one we should use?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CancellationTokens</a:t>
            </a:r>
            <a:endParaRPr/>
          </a:p>
        </p:txBody>
      </p:sp>
      <p:sp>
        <p:nvSpPr>
          <p:cNvPr id="96" name="Google Shape;96;p18"/>
          <p:cNvSpPr txBox="1"/>
          <p:nvPr/>
        </p:nvSpPr>
        <p:spPr>
          <a:xfrm>
            <a:off x="536950" y="1342375"/>
            <a:ext cx="4437900" cy="3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</a:pPr>
            <a:r>
              <a:rPr b="1"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CancellationTokenSource</a:t>
            </a:r>
            <a:r>
              <a:rPr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: The boss. It decides when to cancel.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</a:pPr>
            <a:r>
              <a:rPr b="1"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CancellationToken</a:t>
            </a:r>
            <a:r>
              <a:rPr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: The letter. It gets passed down to every worker (Task).</a:t>
            </a:r>
            <a:br>
              <a:rPr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</a:pPr>
            <a:r>
              <a:rPr b="1"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destroyCancellationToken</a:t>
            </a:r>
            <a:r>
              <a:rPr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: Monobehaviour default token.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Never write a Task without an "Exit Strategy".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descr="a cartoon hand is holding a red stamp (proporcionado por Tenor)"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1825" y="1058225"/>
            <a:ext cx="3780475" cy="37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Awaitable</a:t>
            </a:r>
            <a:endParaRPr/>
          </a:p>
        </p:txBody>
      </p:sp>
      <p:graphicFrame>
        <p:nvGraphicFramePr>
          <p:cNvPr id="103" name="Google Shape;103;p19"/>
          <p:cNvGraphicFramePr/>
          <p:nvPr/>
        </p:nvGraphicFramePr>
        <p:xfrm>
          <a:off x="936707" y="1272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{53A7EA89-A2EB-4007-866D-FC07F343E5EA}</a:tableStyleId>
              </a:tblPr>
              <a:tblGrid>
                <a:gridCol w="2570925"/>
                <a:gridCol w="2570925"/>
                <a:gridCol w="2570925"/>
              </a:tblGrid>
              <a:tr h="406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Feature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Standard Task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Unity Awaitable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91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Return Type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async Task</a:t>
                      </a:r>
                      <a:r>
                        <a:rPr lang="es" sz="1100"/>
                        <a:t> / </a:t>
                      </a: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async Task&lt;T&gt;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async Awaitable</a:t>
                      </a:r>
                      <a:r>
                        <a:rPr lang="es" sz="1100"/>
                        <a:t> / </a:t>
                      </a: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async Awaitable&lt;T&gt;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6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Namespace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System.Threading.Tasks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UnityEngine</a:t>
                      </a:r>
                      <a:endParaRPr sz="1100">
                        <a:solidFill>
                          <a:srgbClr val="188038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Performance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/>
                        <a:t>High GC Allocation ⚠️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s"/>
                        <a:t>Zero Allocation (Pooled) 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96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b="1" lang="es" sz="1100"/>
                        <a:t>Threading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Context needs manual marshalling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Task.Run(()=&gt; {...});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Engine-aware (Auto-switching)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await Awaitable.BackgroundThreadAsync();</a:t>
                      </a:r>
                      <a:r>
                        <a:rPr lang="es" sz="1100">
                          <a:solidFill>
                            <a:schemeClr val="dk1"/>
                          </a:solidFill>
                        </a:rPr>
                        <a:t>  / </a:t>
                      </a:r>
                      <a:r>
                        <a:rPr lang="es" sz="1100">
                          <a:solidFill>
                            <a:srgbClr val="188038"/>
                          </a:solidFill>
                        </a:rPr>
                        <a:t>await Awaitable.MainThreadAsync();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Awaitable vs Task vs void</a:t>
            </a:r>
            <a:endParaRPr/>
          </a:p>
        </p:txBody>
      </p:sp>
      <p:sp>
        <p:nvSpPr>
          <p:cNvPr id="109" name="Google Shape;109;p20"/>
          <p:cNvSpPr txBox="1"/>
          <p:nvPr/>
        </p:nvSpPr>
        <p:spPr>
          <a:xfrm>
            <a:off x="600125" y="1231825"/>
            <a:ext cx="6885600" cy="3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🟢 </a:t>
            </a: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Awaitable</a:t>
            </a:r>
            <a:r>
              <a:rPr lang="es">
                <a:solidFill>
                  <a:schemeClr val="dk1"/>
                </a:solidFill>
              </a:rPr>
              <a:t>: </a:t>
            </a: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Optimized, safe, native to Unity (2023+).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Pros: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Zero Allocation: It uses object pooling. No GC spikes.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Thread Safety: It captures Unity's context automatically (switching between C++ engine threads and C# script threads).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Cons: Doesn't have all the fancy utility methods of Task (yet).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🟡 </a:t>
            </a: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Task</a:t>
            </a:r>
            <a:r>
              <a:rPr lang="es">
                <a:solidFill>
                  <a:schemeClr val="dk1"/>
                </a:solidFill>
              </a:rPr>
              <a:t>: </a:t>
            </a: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Standard, reliable, works everywhere, but slightly heavier (GC allocation).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Pros: Rich API (Task.WhenAll, Task.WhenAny), standard error handling.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Cons: Garbage Collection (GC). Every Task you create allocates memory on the heap. In a tight loop (like pathfinding), this causes lag spikes.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🔴 </a:t>
            </a:r>
            <a:r>
              <a:rPr b="1" lang="es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async void</a:t>
            </a:r>
            <a:r>
              <a:rPr lang="es">
                <a:solidFill>
                  <a:schemeClr val="dk1"/>
                </a:solidFill>
              </a:rPr>
              <a:t>: </a:t>
            </a: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Dangerous. No return ticket. Use </a:t>
            </a:r>
            <a:r>
              <a:rPr b="1"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only</a:t>
            </a:r>
            <a:r>
              <a:rPr lang="es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when forced (events).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Task Orchestration</a:t>
            </a:r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600125" y="1231825"/>
            <a:ext cx="6885600" cy="3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</a:pPr>
            <a:r>
              <a:rPr b="1" lang="es">
                <a:solidFill>
                  <a:schemeClr val="dk1"/>
                </a:solidFill>
              </a:rPr>
              <a:t>Task.WhenAll</a:t>
            </a:r>
            <a:r>
              <a:rPr lang="es">
                <a:solidFill>
                  <a:schemeClr val="dk1"/>
                </a:solidFill>
              </a:rPr>
              <a:t>: Runs everything in parallel.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s">
                <a:solidFill>
                  <a:schemeClr val="dk1"/>
                </a:solidFill>
              </a:rPr>
              <a:t>Task.WhenAny</a:t>
            </a:r>
            <a:r>
              <a:rPr lang="es">
                <a:solidFill>
                  <a:schemeClr val="dk1"/>
                </a:solidFill>
              </a:rPr>
              <a:t>: Runs everything in parallel.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s">
                <a:solidFill>
                  <a:schemeClr val="dk1"/>
                </a:solidFill>
              </a:rPr>
              <a:t>Task.Delay</a:t>
            </a:r>
            <a:r>
              <a:rPr lang="es">
                <a:solidFill>
                  <a:schemeClr val="dk1"/>
                </a:solidFill>
              </a:rPr>
              <a:t>: Pauses the Method, frees the Thread.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s">
                <a:solidFill>
                  <a:schemeClr val="dk1"/>
                </a:solidFill>
              </a:rPr>
              <a:t>Task.CompletedTask</a:t>
            </a:r>
            <a:r>
              <a:rPr lang="es">
                <a:solidFill>
                  <a:schemeClr val="dk1"/>
                </a:solidFill>
              </a:rPr>
              <a:t>: Returns a task that is already done.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s">
                <a:solidFill>
                  <a:schemeClr val="dk1"/>
                </a:solidFill>
              </a:rPr>
              <a:t>Task.FromResult(T)</a:t>
            </a:r>
            <a:r>
              <a:rPr lang="es">
                <a:solidFill>
                  <a:schemeClr val="dk1"/>
                </a:solidFill>
              </a:rPr>
              <a:t>: Creates a task wrapped around a pre-calculated value.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s">
                <a:solidFill>
                  <a:schemeClr val="dk1"/>
                </a:solidFill>
              </a:rPr>
              <a:t>Task.Yield()</a:t>
            </a:r>
            <a:r>
              <a:rPr lang="es">
                <a:solidFill>
                  <a:schemeClr val="dk1"/>
                </a:solidFill>
              </a:rPr>
              <a:t>: Forces the method to yield execution back to the caller and schedule the rest for later.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6" name="Google Shape;116;p21"/>
          <p:cNvSpPr txBox="1"/>
          <p:nvPr/>
        </p:nvSpPr>
        <p:spPr>
          <a:xfrm>
            <a:off x="952500" y="4090225"/>
            <a:ext cx="72390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What if we want an extent 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API </a:t>
            </a: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like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 Task </a:t>
            </a: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but with no 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allocation </a:t>
            </a: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like 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Awaitable?</a:t>
            </a:r>
            <a:b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b="1" lang="es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 present </a:t>
            </a:r>
            <a:r>
              <a:rPr b="1"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UniTask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